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74" r:id="rId10"/>
    <p:sldId id="263" r:id="rId11"/>
    <p:sldId id="275" r:id="rId12"/>
    <p:sldId id="264" r:id="rId13"/>
    <p:sldId id="265" r:id="rId14"/>
    <p:sldId id="266" r:id="rId15"/>
    <p:sldId id="268" r:id="rId16"/>
    <p:sldId id="270" r:id="rId17"/>
    <p:sldId id="271" r:id="rId18"/>
    <p:sldId id="276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1B38B830-C53D-406C-A208-CA22E58628C9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A50DBD7-2721-45F3-9509-F4B008986B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9"/>
            <a:ext cx="7315200" cy="2448272"/>
          </a:xfrm>
        </p:spPr>
        <p:txBody>
          <a:bodyPr/>
          <a:lstStyle/>
          <a:p>
            <a:r>
              <a:rPr lang="ru-RU" dirty="0" smtClean="0"/>
              <a:t>Овощи, ягоды и фрукты – самые полезные продукты.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69847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6523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3"/>
            <a:ext cx="7315200" cy="1224135"/>
          </a:xfrm>
        </p:spPr>
        <p:txBody>
          <a:bodyPr/>
          <a:lstStyle/>
          <a:p>
            <a:r>
              <a:rPr lang="ru-RU" dirty="0" smtClean="0"/>
              <a:t>Задание для 3 группы: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1916832"/>
            <a:ext cx="3566160" cy="4419960"/>
          </a:xfrm>
        </p:spPr>
        <p:txBody>
          <a:bodyPr>
            <a:normAutofit/>
          </a:bodyPr>
          <a:lstStyle/>
          <a:p>
            <a:r>
              <a:rPr lang="ru-RU" sz="2400" dirty="0"/>
              <a:t>Изучение литературы о значении овощей и фруктов для укрепления здоровья </a:t>
            </a:r>
            <a:r>
              <a:rPr lang="ru-RU" sz="2400" dirty="0" smtClean="0"/>
              <a:t>детей;</a:t>
            </a:r>
          </a:p>
          <a:p>
            <a:r>
              <a:rPr lang="ru-RU" sz="2400" dirty="0" smtClean="0"/>
              <a:t>придумать </a:t>
            </a:r>
            <a:r>
              <a:rPr lang="ru-RU" sz="2400" dirty="0"/>
              <a:t>рецепт самодельного сока.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0445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704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936103"/>
          </a:xfrm>
        </p:spPr>
        <p:txBody>
          <a:bodyPr/>
          <a:lstStyle/>
          <a:p>
            <a:r>
              <a:rPr lang="ru-RU" dirty="0" smtClean="0"/>
              <a:t>Выступление 3 группы.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4085024" cy="4707992"/>
          </a:xfrm>
        </p:spPr>
        <p:txBody>
          <a:bodyPr/>
          <a:lstStyle/>
          <a:p>
            <a:r>
              <a:rPr lang="ru-RU" dirty="0" smtClean="0"/>
              <a:t>Витамин Е необходим для развития детского организма.</a:t>
            </a:r>
          </a:p>
          <a:p>
            <a:r>
              <a:rPr lang="ru-RU" dirty="0" smtClean="0"/>
              <a:t>Витамин Р укрепляет стенки сосудов.</a:t>
            </a:r>
          </a:p>
          <a:p>
            <a:r>
              <a:rPr lang="ru-RU" dirty="0" smtClean="0"/>
              <a:t>Витамин А </a:t>
            </a:r>
            <a:r>
              <a:rPr lang="ru-RU" dirty="0"/>
              <a:t>б</a:t>
            </a:r>
            <a:r>
              <a:rPr lang="ru-RU" dirty="0" smtClean="0"/>
              <a:t>лаготворно </a:t>
            </a:r>
            <a:r>
              <a:rPr lang="ru-RU" dirty="0"/>
              <a:t>влияет на состояние организма, повышает его сопротивляемость инфекционным заболеваниям</a:t>
            </a:r>
            <a:r>
              <a:rPr lang="ru-RU" dirty="0" smtClean="0"/>
              <a:t>.</a:t>
            </a:r>
          </a:p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Витамин С </a:t>
            </a: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п</a:t>
            </a:r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овышает </a:t>
            </a:r>
            <a:r>
              <a:rPr lang="ru-RU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работоспособность. </a:t>
            </a:r>
            <a:endParaRPr lang="ru-RU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Витамины группы В </a:t>
            </a:r>
            <a:r>
              <a:rPr lang="ru-RU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укрепляют </a:t>
            </a:r>
            <a:r>
              <a:rPr lang="ru-RU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нервную систему, </a:t>
            </a:r>
            <a:r>
              <a:rPr lang="ru-RU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помогают </a:t>
            </a:r>
            <a:r>
              <a:rPr lang="ru-RU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пищеварению.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5187070" y="1949834"/>
            <a:ext cx="2978727" cy="3920836"/>
          </a:xfrm>
        </p:spPr>
      </p:pic>
    </p:spTree>
    <p:extLst>
      <p:ext uri="{BB962C8B-B14F-4D97-AF65-F5344CB8AC3E}">
        <p14:creationId xmlns:p14="http://schemas.microsoft.com/office/powerpoint/2010/main" xmlns="" val="19020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Регулярность употребления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овощей.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2419849"/>
              </p:ext>
            </p:extLst>
          </p:nvPr>
        </p:nvGraphicFramePr>
        <p:xfrm>
          <a:off x="914400" y="2770188"/>
          <a:ext cx="7315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Овощи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 в неделю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любит овощи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28735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Регулярность употребления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фруктов</a:t>
            </a: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.</a:t>
            </a:r>
            <a:b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54666680"/>
              </p:ext>
            </p:extLst>
          </p:nvPr>
        </p:nvGraphicFramePr>
        <p:xfrm>
          <a:off x="914400" y="2770188"/>
          <a:ext cx="7315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 в неделю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любит фрукты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13989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556793"/>
            <a:ext cx="7315200" cy="4752568"/>
          </a:xfrm>
        </p:spPr>
        <p:txBody>
          <a:bodyPr/>
          <a:lstStyle/>
          <a:p>
            <a:r>
              <a:rPr lang="ru-RU" sz="28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Перед окончанием работы над проектом мы решили проверить, изменилась ли регулярность употребления овощей и фруктов. </a:t>
            </a:r>
            <a:endParaRPr lang="ru-RU" sz="2800" b="1" dirty="0" smtClean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800" b="1" dirty="0">
              <a:effectLst>
                <a:outerShdw blurRad="50800" dist="38100" dir="2700000" algn="tl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800" b="1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Дети </a:t>
            </a:r>
            <a:r>
              <a:rPr lang="ru-RU" sz="2800" b="1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стали чаще употреблять в пищу овощи и фрукты.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4630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872207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Регулярность употребления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овощей.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3397873"/>
              </p:ext>
            </p:extLst>
          </p:nvPr>
        </p:nvGraphicFramePr>
        <p:xfrm>
          <a:off x="914400" y="2770188"/>
          <a:ext cx="7315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Овощи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 в неделю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любит овощи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6208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Регулярность употребления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фруктов</a:t>
            </a:r>
            <a: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.</a:t>
            </a:r>
            <a:br>
              <a:rPr lang="ru-RU" i="1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i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72438421"/>
              </p:ext>
            </p:extLst>
          </p:nvPr>
        </p:nvGraphicFramePr>
        <p:xfrm>
          <a:off x="914400" y="2770188"/>
          <a:ext cx="73152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Фрукты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Каждый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раз в неделю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2-3 раза в неделю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любит фрукты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01027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512167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Выводы: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b="1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Овощи и фрукты:</a:t>
            </a:r>
            <a:endParaRPr lang="ru-RU" sz="2800" dirty="0"/>
          </a:p>
          <a:p>
            <a:r>
              <a:rPr lang="ru-RU" sz="2800" b="1" dirty="0"/>
              <a:t>- Регулируют обменные процессы.</a:t>
            </a:r>
            <a:endParaRPr lang="ru-RU" sz="2800" dirty="0"/>
          </a:p>
          <a:p>
            <a:r>
              <a:rPr lang="ru-RU" sz="2800" b="1" dirty="0"/>
              <a:t>- Влияют на рост и развитие организма.</a:t>
            </a:r>
            <a:endParaRPr lang="ru-RU" sz="2800" dirty="0"/>
          </a:p>
          <a:p>
            <a:r>
              <a:rPr lang="ru-RU" sz="2800" b="1" dirty="0"/>
              <a:t>- Способствуют выработке иммунитета. </a:t>
            </a:r>
            <a:endParaRPr lang="ru-RU" sz="2800" dirty="0"/>
          </a:p>
          <a:p>
            <a:r>
              <a:rPr lang="ru-RU" sz="2800" b="1" dirty="0"/>
              <a:t>- Обеспечивают </a:t>
            </a:r>
            <a:r>
              <a:rPr lang="ru-RU" sz="2800" b="1" dirty="0" smtClean="0"/>
              <a:t>устойчивость  </a:t>
            </a:r>
            <a:r>
              <a:rPr lang="ru-RU" sz="2800" b="1" dirty="0"/>
              <a:t>организма к внешним  воздействиям. </a:t>
            </a:r>
            <a:endParaRPr lang="ru-RU" sz="2800" dirty="0"/>
          </a:p>
          <a:p>
            <a:pPr marL="45720" indent="0">
              <a:buNone/>
            </a:pPr>
            <a:r>
              <a:rPr lang="ru-RU" sz="2800" b="1" dirty="0"/>
              <a:t> 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5192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404665"/>
            <a:ext cx="7315200" cy="12241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Экскурсия в «тайную комнату» столовой.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78996">
            <a:off x="28600" y="4005064"/>
            <a:ext cx="3565525" cy="267414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760258">
            <a:off x="5364088" y="4182666"/>
            <a:ext cx="3567112" cy="2675334"/>
          </a:xfrm>
        </p:spPr>
      </p:pic>
      <p:pic>
        <p:nvPicPr>
          <p:cNvPr id="1026" name="Picture 2" descr="D:\Documents and Settings\User\Рабочий стол\фото столовая конкурс\IMG_20140425_0849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060848"/>
            <a:ext cx="3528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5439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Спасибо</a:t>
            </a:r>
            <a:br>
              <a:rPr lang="ru-RU" sz="4800" dirty="0" smtClean="0"/>
            </a:br>
            <a:r>
              <a:rPr lang="ru-RU" sz="4800" dirty="0" smtClean="0"/>
              <a:t>за</a:t>
            </a:r>
            <a:br>
              <a:rPr lang="ru-RU" sz="4800" dirty="0" smtClean="0"/>
            </a:br>
            <a:r>
              <a:rPr lang="ru-RU" sz="4800" dirty="0" smtClean="0"/>
              <a:t>внимание!</a:t>
            </a:r>
            <a:endParaRPr lang="ru-RU" sz="4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280831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57790">
            <a:off x="1043608" y="3717032"/>
            <a:ext cx="2987774" cy="1879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1134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Над проектом работали учащиеся 2 А класса.</a:t>
            </a:r>
          </a:p>
          <a:p>
            <a:r>
              <a:rPr lang="ru-RU" dirty="0"/>
              <a:t>Классный руководитель -  </a:t>
            </a:r>
            <a:r>
              <a:rPr lang="ru-RU" dirty="0" err="1"/>
              <a:t>Мильшина</a:t>
            </a:r>
            <a:r>
              <a:rPr lang="ru-RU" dirty="0"/>
              <a:t> Галина Николаевна.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047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Чтоб здоровым, сильным быть,</a:t>
            </a:r>
            <a:br>
              <a:rPr lang="ru-RU" dirty="0"/>
            </a:br>
            <a:r>
              <a:rPr lang="ru-RU" dirty="0"/>
              <a:t>Надо овощи любить</a:t>
            </a:r>
            <a:br>
              <a:rPr lang="ru-RU" dirty="0"/>
            </a:br>
            <a:r>
              <a:rPr lang="ru-RU" dirty="0"/>
              <a:t>Все без исключения,</a:t>
            </a:r>
            <a:br>
              <a:rPr lang="ru-RU" dirty="0"/>
            </a:br>
            <a:r>
              <a:rPr lang="ru-RU" dirty="0"/>
              <a:t>В этом нет сомненья.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82137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3"/>
            <a:ext cx="2950936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Цель проекта: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700809"/>
            <a:ext cx="3685824" cy="4605674"/>
          </a:xfrm>
        </p:spPr>
        <p:txBody>
          <a:bodyPr/>
          <a:lstStyle/>
          <a:p>
            <a:pPr algn="just"/>
            <a:r>
              <a:rPr lang="ru-RU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1.Научиться </a:t>
            </a:r>
            <a:r>
              <a:rPr lang="ru-RU" sz="3200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работать с разными 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видами</a:t>
            </a:r>
            <a:r>
              <a:rPr lang="ru-RU" sz="3200" dirty="0"/>
              <a:t> 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источников</a:t>
            </a:r>
            <a:r>
              <a:rPr lang="ru-RU" sz="3200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. </a:t>
            </a:r>
            <a:endParaRPr lang="ru-RU" sz="3200" baseline="-25000" dirty="0" smtClean="0">
              <a:effectLst>
                <a:outerShdw dist="25400" dir="13500000" sx="0" sy="0">
                  <a:srgbClr val="000000">
                    <a:alpha val="50000"/>
                  </a:srgbClr>
                </a:outerShdw>
              </a:effectLst>
            </a:endParaRPr>
          </a:p>
          <a:p>
            <a:pPr algn="just"/>
            <a:endParaRPr lang="ru-RU" sz="3200" dirty="0"/>
          </a:p>
          <a:p>
            <a:pPr algn="just"/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2.Формировать </a:t>
            </a:r>
            <a:r>
              <a:rPr lang="ru-RU" sz="3200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навыки работы в группах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pPr algn="just"/>
            <a:endParaRPr lang="ru-RU" sz="3200" dirty="0"/>
          </a:p>
          <a:p>
            <a:pPr algn="just"/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3.Выяснить</a:t>
            </a:r>
            <a:r>
              <a:rPr lang="ru-RU" sz="32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пользу употребления </a:t>
            </a:r>
            <a:r>
              <a:rPr lang="ru-RU" sz="3200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овощей </a:t>
            </a:r>
            <a:r>
              <a:rPr lang="ru-RU" sz="3200" baseline="-25000" dirty="0" smtClean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3200" baseline="-25000" dirty="0">
                <a:effectLst>
                  <a:outerShdw dist="25400" dir="13500000" sx="0" sy="0">
                    <a:srgbClr val="000000">
                      <a:alpha val="50000"/>
                    </a:srgbClr>
                  </a:outerShdw>
                </a:effectLst>
              </a:rPr>
              <a:t>и  фруктов. </a:t>
            </a:r>
            <a:endParaRPr lang="ru-RU" sz="3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32856"/>
            <a:ext cx="388843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66109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9"/>
            <a:ext cx="2950936" cy="1080120"/>
          </a:xfrm>
        </p:spPr>
        <p:txBody>
          <a:bodyPr>
            <a:noAutofit/>
          </a:bodyPr>
          <a:lstStyle/>
          <a:p>
            <a:r>
              <a:rPr lang="ru-RU" sz="4000" dirty="0" smtClean="0"/>
              <a:t>Задачи проекта: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88839"/>
            <a:ext cx="3960440" cy="4317643"/>
          </a:xfrm>
        </p:spPr>
        <p:txBody>
          <a:bodyPr>
            <a:normAutofit/>
          </a:bodyPr>
          <a:lstStyle/>
          <a:p>
            <a:r>
              <a:rPr lang="ru-RU" sz="2800" dirty="0"/>
              <a:t>1. Выяснить пользу  от     употребления овощей и     фруктов. </a:t>
            </a:r>
          </a:p>
          <a:p>
            <a:r>
              <a:rPr lang="ru-RU" sz="2800" dirty="0"/>
              <a:t>2. Значение  овощей и фруктов для человека. </a:t>
            </a:r>
          </a:p>
          <a:p>
            <a:r>
              <a:rPr lang="ru-RU" sz="2800" dirty="0"/>
              <a:t>3.Как правильно готовить овощи.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4727326" cy="412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704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476673"/>
            <a:ext cx="7315200" cy="1224135"/>
          </a:xfrm>
        </p:spPr>
        <p:txBody>
          <a:bodyPr>
            <a:normAutofit/>
          </a:bodyPr>
          <a:lstStyle/>
          <a:p>
            <a:r>
              <a:rPr lang="ru-RU" dirty="0" smtClean="0"/>
              <a:t>Задание для 1 группы: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1220502392"/>
              </p:ext>
            </p:extLst>
          </p:nvPr>
        </p:nvGraphicFramePr>
        <p:xfrm>
          <a:off x="4681538" y="2060849"/>
          <a:ext cx="3567112" cy="417646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567112"/>
              </a:tblGrid>
              <a:tr h="4176463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Придумать рекламу о пользе употребления овощей и фруктов в </a:t>
                      </a:r>
                      <a:r>
                        <a:rPr lang="ru-RU" sz="2400" dirty="0" smtClea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пищу;</a:t>
                      </a:r>
                    </a:p>
                    <a:p>
                      <a:pPr marL="34290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itchFamily="34" charset="0"/>
                        <a:buChar char="•"/>
                      </a:pPr>
                      <a:r>
                        <a:rPr lang="ru-RU" sz="2400" dirty="0" smtClean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подготовить </a:t>
                      </a:r>
                      <a:r>
                        <a:rPr lang="ru-RU" sz="2400" dirty="0">
                          <a:effectLst>
                            <a:outerShdw blurRad="50800" dist="38100" dir="2700000" algn="tl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интересные факты про овощи и фрукты.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2" marR="33442" marT="0" marB="0"/>
                </a:tc>
              </a:tr>
            </a:tbl>
          </a:graphicData>
        </a:graphic>
      </p:graphicFrame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3"/>
            <a:ext cx="4156397" cy="35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4086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5"/>
            <a:ext cx="7315200" cy="1224135"/>
          </a:xfrm>
        </p:spPr>
        <p:txBody>
          <a:bodyPr/>
          <a:lstStyle/>
          <a:p>
            <a:r>
              <a:rPr lang="ru-RU" dirty="0" smtClean="0"/>
              <a:t>Выступление 1 группы.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/>
              <a:t>Если хочешь быть здоровым </a:t>
            </a:r>
            <a:endParaRPr lang="ru-RU" dirty="0"/>
          </a:p>
          <a:p>
            <a:r>
              <a:rPr lang="ru-RU" b="1" dirty="0"/>
              <a:t>Ты без всяких докторов,</a:t>
            </a:r>
            <a:endParaRPr lang="ru-RU" dirty="0"/>
          </a:p>
          <a:p>
            <a:r>
              <a:rPr lang="ru-RU" b="1" dirty="0"/>
              <a:t>То молочные продукты </a:t>
            </a:r>
            <a:endParaRPr lang="ru-RU" dirty="0"/>
          </a:p>
          <a:p>
            <a:r>
              <a:rPr lang="ru-RU" b="1" dirty="0"/>
              <a:t>Овощи и фрукты </a:t>
            </a:r>
            <a:endParaRPr lang="ru-RU" dirty="0"/>
          </a:p>
          <a:p>
            <a:r>
              <a:rPr lang="ru-RU" b="1" dirty="0"/>
              <a:t>Будут в этом помогать </a:t>
            </a:r>
            <a:endParaRPr lang="ru-RU" dirty="0"/>
          </a:p>
          <a:p>
            <a:r>
              <a:rPr lang="ru-RU" b="1" dirty="0"/>
              <a:t>Организм твой укреплять. 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4558131" y="2434757"/>
            <a:ext cx="4192129" cy="3732343"/>
          </a:xfrm>
        </p:spPr>
      </p:pic>
    </p:spTree>
    <p:extLst>
      <p:ext uri="{BB962C8B-B14F-4D97-AF65-F5344CB8AC3E}">
        <p14:creationId xmlns:p14="http://schemas.microsoft.com/office/powerpoint/2010/main" xmlns="" val="4163151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296143"/>
          </a:xfrm>
        </p:spPr>
        <p:txBody>
          <a:bodyPr/>
          <a:lstStyle/>
          <a:p>
            <a:r>
              <a:rPr lang="ru-RU" dirty="0" smtClean="0"/>
              <a:t>Задание для 2 группы: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Подбор материала о содержании витаминов в овощах и </a:t>
            </a:r>
            <a:r>
              <a:rPr lang="ru-RU" sz="2400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фруктах;</a:t>
            </a:r>
          </a:p>
          <a:p>
            <a:r>
              <a:rPr lang="ru-RU" sz="2400" dirty="0" smtClean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как </a:t>
            </a:r>
            <a:r>
              <a:rPr lang="ru-RU" sz="2400" dirty="0"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правильно готовить овощи.</a:t>
            </a:r>
            <a:endParaRPr lang="ru-RU" sz="24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3960439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4329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5"/>
            <a:ext cx="7315200" cy="1080119"/>
          </a:xfrm>
        </p:spPr>
        <p:txBody>
          <a:bodyPr/>
          <a:lstStyle/>
          <a:p>
            <a:r>
              <a:rPr lang="ru-RU" dirty="0" smtClean="0"/>
              <a:t>Выступление 2 группы.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5400000">
            <a:off x="679360" y="2065055"/>
            <a:ext cx="3782322" cy="3629891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81728" y="1556792"/>
            <a:ext cx="4210752" cy="4782095"/>
          </a:xfrm>
        </p:spPr>
        <p:txBody>
          <a:bodyPr>
            <a:normAutofit lnSpcReduction="10000"/>
          </a:bodyPr>
          <a:lstStyle/>
          <a:p>
            <a:r>
              <a:rPr lang="ru-RU" sz="2200" dirty="0"/>
              <a:t>Чтобы сохранить питательную ценность овощей, важно их правильно обработать и приготовить. Мыть их следует в холодной проточной воде, после этого их можно резать. Витамины и минеральные соли в овощах находятся непосредственно под защитной оболочкой в кожуре и мякоти. Чем крупнее они нарезаны, тем меньше потери витаминов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38905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66</TotalTime>
  <Words>429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Перспектива</vt:lpstr>
      <vt:lpstr>Овощи, ягоды и фрукты – самые полезные продукты.</vt:lpstr>
      <vt:lpstr>Слайд 2</vt:lpstr>
      <vt:lpstr>Чтоб здоровым, сильным быть, Надо овощи любить Все без исключения, В этом нет сомненья.</vt:lpstr>
      <vt:lpstr>Цель проекта:</vt:lpstr>
      <vt:lpstr>Задачи проекта:</vt:lpstr>
      <vt:lpstr>Задание для 1 группы:</vt:lpstr>
      <vt:lpstr>Выступление 1 группы.</vt:lpstr>
      <vt:lpstr>Задание для 2 группы:</vt:lpstr>
      <vt:lpstr>Выступление 2 группы.</vt:lpstr>
      <vt:lpstr>Задание для 3 группы:</vt:lpstr>
      <vt:lpstr>Выступление 3 группы.</vt:lpstr>
      <vt:lpstr>Регулярность употребления овощей. </vt:lpstr>
      <vt:lpstr>Регулярность употребления  фруктов.  </vt:lpstr>
      <vt:lpstr>Слайд 14</vt:lpstr>
      <vt:lpstr>Регулярность употребления овощей. </vt:lpstr>
      <vt:lpstr>Регулярность употребления  фруктов.  </vt:lpstr>
      <vt:lpstr>Выводы:</vt:lpstr>
      <vt:lpstr>Экскурсия в «тайную комнату» столовой.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Овощи, ягоды и фрукты – самые полезные продукты.</dc:title>
  <dc:creator>User</dc:creator>
  <cp:lastModifiedBy>KunuIII</cp:lastModifiedBy>
  <cp:revision>11</cp:revision>
  <dcterms:created xsi:type="dcterms:W3CDTF">2014-03-15T09:25:53Z</dcterms:created>
  <dcterms:modified xsi:type="dcterms:W3CDTF">2015-04-14T16:16:39Z</dcterms:modified>
</cp:coreProperties>
</file>